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8" r:id="rId5"/>
    <p:sldId id="265" r:id="rId6"/>
    <p:sldId id="259" r:id="rId7"/>
    <p:sldId id="268" r:id="rId8"/>
    <p:sldId id="266" r:id="rId9"/>
    <p:sldId id="260" r:id="rId10"/>
    <p:sldId id="269" r:id="rId11"/>
    <p:sldId id="267" r:id="rId12"/>
    <p:sldId id="261" r:id="rId13"/>
    <p:sldId id="262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392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790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36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519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89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93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0702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036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5734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420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920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DF4B0-82B2-4300-B364-C79968F969BF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9865-0AF7-4F14-9FDF-6F31464EED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727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guisticsociety.org/resource/whats-difference-between-speech-and-writi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iteseerx.ist.psu.edu/viewdoc/download?doi=10.1.1.468.1595&amp;rep=rep1&amp;type=pdf" TargetMode="External"/><Relationship Id="rId5" Type="http://schemas.openxmlformats.org/officeDocument/2006/relationships/hyperlink" Target="http://www.ted.com/talks/john_mcwhorter_txtng_is_killing_language_jk#t-503715" TargetMode="External"/><Relationship Id="rId4" Type="http://schemas.openxmlformats.org/officeDocument/2006/relationships/hyperlink" Target="http://ideas.time.com/2013/04/25/is-texting-killing-the-english-languag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8615"/>
          </a:xfrm>
        </p:spPr>
        <p:txBody>
          <a:bodyPr>
            <a:noAutofit/>
          </a:bodyPr>
          <a:lstStyle/>
          <a:p>
            <a:r>
              <a:rPr lang="en-US" altLang="zh-TW" sz="5400" b="1" dirty="0" smtClean="0"/>
              <a:t>Is Texting Ruining the English Language?</a:t>
            </a:r>
            <a:endParaRPr lang="zh-TW" altLang="en-US" sz="5400" b="1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4318248"/>
            <a:ext cx="6400800" cy="1270992"/>
          </a:xfrm>
        </p:spPr>
        <p:txBody>
          <a:bodyPr/>
          <a:lstStyle/>
          <a:p>
            <a:r>
              <a:rPr lang="en-US" altLang="zh-TW" dirty="0" smtClean="0"/>
              <a:t>Eva Lin</a:t>
            </a:r>
          </a:p>
          <a:p>
            <a:r>
              <a:rPr lang="en-US" altLang="zh-TW" dirty="0" smtClean="0"/>
              <a:t>Dep. of </a:t>
            </a:r>
            <a:r>
              <a:rPr lang="en-US" altLang="zh-TW" dirty="0" err="1" smtClean="0"/>
              <a:t>Edu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388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 new form of language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R</a:t>
            </a:r>
            <a:r>
              <a:rPr lang="en-US" altLang="zh-TW" dirty="0" smtClean="0"/>
              <a:t>equire more awareness to text</a:t>
            </a:r>
          </a:p>
          <a:p>
            <a:r>
              <a:rPr lang="en-US" altLang="zh-TW" dirty="0" smtClean="0"/>
              <a:t>Increase writing</a:t>
            </a:r>
            <a:endParaRPr lang="zh-TW" altLang="en-US" dirty="0"/>
          </a:p>
        </p:txBody>
      </p:sp>
      <p:pic>
        <p:nvPicPr>
          <p:cNvPr id="5" name="Picture 2" descr="C:\Users\eva\Desktop\texting-and-wri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289" y="2492896"/>
            <a:ext cx="253269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0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5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 uncertified worry</a:t>
            </a:r>
          </a:p>
          <a:p>
            <a:r>
              <a:rPr lang="en-US" altLang="zh-TW" dirty="0" smtClean="0"/>
              <a:t>A whole new language and an inevitable trend  in the near future</a:t>
            </a:r>
          </a:p>
          <a:p>
            <a:r>
              <a:rPr lang="en-US" altLang="zh-TW" dirty="0" smtClean="0"/>
              <a:t>Similar changes in Chinese</a:t>
            </a:r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2908840" y="464094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潮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991767" y="438363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屌</a:t>
            </a:r>
            <a:endParaRPr lang="zh-TW" altLang="en-US" sz="40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628920" y="3933056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立馬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4240988" y="4775006"/>
            <a:ext cx="2223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已讀不回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395535" y="3933056"/>
            <a:ext cx="1596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GG</a:t>
            </a:r>
            <a:r>
              <a:rPr lang="zh-TW" altLang="en-US" sz="40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了</a:t>
            </a:r>
            <a:endParaRPr lang="zh-TW" altLang="en-US" sz="40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352920" y="3554531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神回覆</a:t>
            </a:r>
            <a:endParaRPr lang="zh-TW" altLang="en-US" sz="40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11113" y="4797152"/>
            <a:ext cx="138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肉搜</a:t>
            </a:r>
            <a:endParaRPr lang="zh-TW" altLang="en-US" sz="4000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378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References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smtClean="0">
                <a:hlinkClick r:id="rId3"/>
              </a:rPr>
              <a:t>http://www.linguisticsociety.org/resource/whats-difference-between-speech-and-writing</a:t>
            </a:r>
            <a:r>
              <a:rPr lang="en-US" altLang="zh-TW" sz="2800" dirty="0" smtClean="0"/>
              <a:t> </a:t>
            </a:r>
          </a:p>
          <a:p>
            <a:r>
              <a:rPr lang="en-US" altLang="zh-TW" sz="2800" dirty="0" smtClean="0">
                <a:hlinkClick r:id="rId4"/>
              </a:rPr>
              <a:t>http://ideas.time.com/2013/04/25/is-texting-killing-the-english-language/</a:t>
            </a:r>
            <a:r>
              <a:rPr lang="en-US" altLang="zh-TW" sz="2800" dirty="0" smtClean="0"/>
              <a:t> </a:t>
            </a:r>
          </a:p>
          <a:p>
            <a:r>
              <a:rPr lang="en-US" altLang="zh-TW" sz="2800" dirty="0" smtClean="0">
                <a:hlinkClick r:id="rId5"/>
              </a:rPr>
              <a:t>http://www.ted.com/talks/john_mcwhorter_txtng_is_killing_language_jk#t-503715</a:t>
            </a:r>
            <a:endParaRPr lang="en-US" altLang="zh-TW" sz="2800" dirty="0" smtClean="0"/>
          </a:p>
          <a:p>
            <a:r>
              <a:rPr lang="en-US" altLang="zh-TW" sz="2800" dirty="0" smtClean="0">
                <a:hlinkClick r:id="rId6"/>
              </a:rPr>
              <a:t>http</a:t>
            </a:r>
            <a:r>
              <a:rPr lang="en-US" altLang="zh-TW" sz="2800" dirty="0">
                <a:hlinkClick r:id="rId6"/>
              </a:rPr>
              <a:t>://</a:t>
            </a:r>
            <a:r>
              <a:rPr lang="en-US" altLang="zh-TW" sz="2800" dirty="0" smtClean="0">
                <a:hlinkClick r:id="rId6"/>
              </a:rPr>
              <a:t>citeseerx.ist.psu.edu/viewdoc/download?doi=10.1.1.468.1595&amp;rep=rep1&amp;type=pdf</a:t>
            </a:r>
            <a:r>
              <a:rPr lang="zh-TW" altLang="en-US" sz="2800" dirty="0" smtClean="0"/>
              <a:t> </a:t>
            </a:r>
            <a:endParaRPr lang="en-US" altLang="zh-TW" sz="2800" dirty="0" smtClean="0"/>
          </a:p>
          <a:p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6921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activity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085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How texting developed?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902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6667" r="91429">
                        <a14:foregroundMark x1="6984" y1="30000" x2="6984" y2="30000"/>
                        <a14:foregroundMark x1="78413" y1="46250" x2="78413" y2="46250"/>
                        <a14:foregroundMark x1="91429" y1="41250" x2="91429" y2="41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170909"/>
            <a:ext cx="30003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How texting developed?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“Short” text message sent between electronic devices(PC, cellphone, etc.)</a:t>
            </a:r>
          </a:p>
          <a:p>
            <a:r>
              <a:rPr lang="en-US" altLang="zh-TW" dirty="0"/>
              <a:t>Less punctuation, loose structure, less </a:t>
            </a:r>
            <a:r>
              <a:rPr lang="en-US" altLang="zh-TW" dirty="0" smtClean="0"/>
              <a:t>capitalization</a:t>
            </a:r>
          </a:p>
          <a:p>
            <a:r>
              <a:rPr lang="en-US" altLang="zh-TW" dirty="0" smtClean="0"/>
              <a:t>more and more popular among younger generation through the internet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39" b="89157" l="1980" r="94389">
                        <a14:foregroundMark x1="2310" y1="48795" x2="2310" y2="48795"/>
                        <a14:foregroundMark x1="13201" y1="51807" x2="13201" y2="51807"/>
                        <a14:foregroundMark x1="33003" y1="51807" x2="33003" y2="51807"/>
                        <a14:foregroundMark x1="37954" y1="50000" x2="37954" y2="50000"/>
                        <a14:foregroundMark x1="47855" y1="50000" x2="47855" y2="50000"/>
                        <a14:foregroundMark x1="55116" y1="56024" x2="55116" y2="56024"/>
                        <a14:foregroundMark x1="68977" y1="53614" x2="68977" y2="53614"/>
                        <a14:foregroundMark x1="32013" y1="39759" x2="32013" y2="39759"/>
                        <a14:foregroundMark x1="94389" y1="45181" x2="94389" y2="451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13759"/>
            <a:ext cx="288607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49020" y1="33333" x2="49020" y2="33333"/>
                        <a14:foregroundMark x1="39706" y1="34314" x2="39706" y2="34314"/>
                        <a14:foregroundMark x1="35784" y1="29902" x2="50000" y2="28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082145"/>
            <a:ext cx="1680145" cy="168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40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Language and texting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305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Language and texting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53411"/>
              </p:ext>
            </p:extLst>
          </p:nvPr>
        </p:nvGraphicFramePr>
        <p:xfrm>
          <a:off x="323528" y="1484784"/>
          <a:ext cx="8568952" cy="486541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25837"/>
                <a:gridCol w="3487145"/>
                <a:gridCol w="2855970"/>
              </a:tblGrid>
              <a:tr h="378042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 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Spoken Language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Written Language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8042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Age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earlier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much later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4126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Acquisition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"/>
                      </a:pPr>
                      <a:r>
                        <a:rPr lang="en-US" sz="2400" kern="100" dirty="0">
                          <a:effectLst/>
                        </a:rPr>
                        <a:t>start speaking during the first two years of life</a:t>
                      </a:r>
                      <a:endParaRPr lang="zh-TW" sz="2400" kern="1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"/>
                      </a:pPr>
                      <a:r>
                        <a:rPr lang="en-US" sz="2400" kern="100" dirty="0">
                          <a:effectLst/>
                        </a:rPr>
                        <a:t>inborn rather than learned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have to learn to write typically builds on learning to speak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4126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Retrievability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could not be captured or preserved without recording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permanent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6084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Formality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more casual (7~10 words in a sentence)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more formal, reflective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6084"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Change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continual and fast change</a:t>
                      </a:r>
                      <a:endParaRPr lang="zh-TW" sz="2400" b="0" kern="10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04800" algn="l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slower and less sweeping changes</a:t>
                      </a:r>
                      <a:endParaRPr lang="zh-TW" sz="2400" b="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2123728" y="4363363"/>
            <a:ext cx="5472608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sz="3600" dirty="0" smtClean="0">
                <a:solidFill>
                  <a:schemeClr val="bg1"/>
                </a:solidFill>
              </a:rPr>
              <a:t>Write like the way we speak</a:t>
            </a:r>
            <a:endParaRPr lang="zh-TW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76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Language and texting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Speak like writing </a:t>
            </a:r>
            <a:r>
              <a:rPr lang="en-US" altLang="zh-TW" dirty="0" err="1" smtClean="0"/>
              <a:t>v.s</a:t>
            </a:r>
            <a:r>
              <a:rPr lang="en-US" altLang="zh-TW" dirty="0" smtClean="0"/>
              <a:t> “write like speaking”</a:t>
            </a:r>
          </a:p>
          <a:p>
            <a:r>
              <a:rPr lang="en-US" altLang="zh-TW" dirty="0" smtClean="0"/>
              <a:t>Development of technology makes it possible</a:t>
            </a:r>
          </a:p>
          <a:p>
            <a:r>
              <a:rPr lang="en-US" altLang="zh-TW" dirty="0" smtClean="0"/>
              <a:t>Spoken language mixes with the written language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099" name="Picture 3" descr="C:\Users\eva\Desktop\texting_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456384"/>
            <a:ext cx="5267461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9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 new form of language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001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3692"/>
            <a:ext cx="10933400" cy="684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 new form of language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decline/down fall of writing skills/literacy?</a:t>
            </a:r>
          </a:p>
          <a:p>
            <a:r>
              <a:rPr lang="en-US" altLang="zh-TW" dirty="0"/>
              <a:t>Emerging </a:t>
            </a:r>
            <a:r>
              <a:rPr lang="en-US" altLang="zh-TW" dirty="0" smtClean="0"/>
              <a:t>complexity</a:t>
            </a:r>
          </a:p>
          <a:p>
            <a:r>
              <a:rPr lang="en-US" altLang="zh-TW" dirty="0" smtClean="0"/>
              <a:t>LOL</a:t>
            </a:r>
          </a:p>
          <a:p>
            <a:r>
              <a:rPr lang="en-US" altLang="zh-TW" dirty="0" smtClean="0"/>
              <a:t>Slash</a:t>
            </a:r>
          </a:p>
          <a:p>
            <a:pPr marL="0" indent="0">
              <a:buNone/>
            </a:pP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79712" y="2906663"/>
            <a:ext cx="5472608" cy="2677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2400" i="1" dirty="0"/>
              <a:t>Susan: I love the font your using it, btw.</a:t>
            </a:r>
            <a:endParaRPr lang="zh-TW" altLang="zh-TW" sz="2400" dirty="0"/>
          </a:p>
          <a:p>
            <a:r>
              <a:rPr lang="en-US" altLang="zh-TW" sz="2400" i="1" dirty="0"/>
              <a:t>Julie: </a:t>
            </a:r>
            <a:r>
              <a:rPr lang="en-US" altLang="zh-TW" sz="2400" i="1" dirty="0" err="1">
                <a:solidFill>
                  <a:srgbClr val="FF0000"/>
                </a:solidFill>
              </a:rPr>
              <a:t>lol</a:t>
            </a:r>
            <a:r>
              <a:rPr lang="en-US" altLang="zh-TW" sz="2400" i="1" dirty="0"/>
              <a:t> thanks </a:t>
            </a:r>
            <a:r>
              <a:rPr lang="en-US" altLang="zh-TW" sz="2400" i="1" dirty="0" err="1"/>
              <a:t>gmail</a:t>
            </a:r>
            <a:r>
              <a:rPr lang="en-US" altLang="zh-TW" sz="2400" i="1" dirty="0"/>
              <a:t> is being slow right now.</a:t>
            </a:r>
            <a:endParaRPr lang="zh-TW" altLang="zh-TW" sz="2400" dirty="0"/>
          </a:p>
          <a:p>
            <a:r>
              <a:rPr lang="en-US" altLang="zh-TW" sz="2400" i="1" dirty="0"/>
              <a:t>Susan: </a:t>
            </a:r>
            <a:r>
              <a:rPr lang="en-US" altLang="zh-TW" sz="2400" i="1" dirty="0" err="1">
                <a:solidFill>
                  <a:srgbClr val="FF0000"/>
                </a:solidFill>
              </a:rPr>
              <a:t>lol</a:t>
            </a:r>
            <a:r>
              <a:rPr lang="en-US" altLang="zh-TW" sz="2400" i="1" dirty="0"/>
              <a:t>, I know.</a:t>
            </a:r>
            <a:endParaRPr lang="zh-TW" altLang="zh-TW" sz="2400" dirty="0"/>
          </a:p>
          <a:p>
            <a:r>
              <a:rPr lang="en-US" altLang="zh-TW" sz="2400" i="1" dirty="0"/>
              <a:t>Julie: </a:t>
            </a:r>
            <a:r>
              <a:rPr lang="en-US" altLang="zh-TW" sz="2400" i="1" dirty="0" err="1">
                <a:solidFill>
                  <a:srgbClr val="FF0000"/>
                </a:solidFill>
              </a:rPr>
              <a:t>lol</a:t>
            </a:r>
            <a:r>
              <a:rPr lang="en-US" altLang="zh-TW" sz="2400" i="1" dirty="0"/>
              <a:t>, I see it.</a:t>
            </a:r>
            <a:endParaRPr lang="zh-TW" altLang="zh-TW" sz="2400" dirty="0"/>
          </a:p>
          <a:p>
            <a:r>
              <a:rPr lang="en-US" altLang="zh-TW" sz="2400" i="1" dirty="0"/>
              <a:t>Susan: So what’s up?</a:t>
            </a:r>
            <a:endParaRPr lang="zh-TW" altLang="zh-TW" sz="2400" dirty="0"/>
          </a:p>
          <a:p>
            <a:r>
              <a:rPr lang="en-US" altLang="zh-TW" sz="2400" i="1" dirty="0"/>
              <a:t>Julie: </a:t>
            </a:r>
            <a:r>
              <a:rPr lang="en-US" altLang="zh-TW" sz="2400" i="1" dirty="0" err="1">
                <a:solidFill>
                  <a:srgbClr val="FF0000"/>
                </a:solidFill>
              </a:rPr>
              <a:t>lol</a:t>
            </a:r>
            <a:r>
              <a:rPr lang="en-US" altLang="zh-TW" sz="2400" i="1" dirty="0"/>
              <a:t>, I have to write a 10 page paper.</a:t>
            </a:r>
            <a:endParaRPr lang="zh-TW" altLang="zh-TW" sz="2400" dirty="0"/>
          </a:p>
        </p:txBody>
      </p:sp>
      <p:sp>
        <p:nvSpPr>
          <p:cNvPr id="5" name="矩形 4"/>
          <p:cNvSpPr/>
          <p:nvPr/>
        </p:nvSpPr>
        <p:spPr>
          <a:xfrm>
            <a:off x="1979712" y="3861048"/>
            <a:ext cx="5671542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sz="2400" i="1" dirty="0"/>
              <a:t>Sally: So I need to find people chill with</a:t>
            </a:r>
            <a:endParaRPr lang="zh-TW" altLang="zh-TW" sz="2400" dirty="0"/>
          </a:p>
          <a:p>
            <a:r>
              <a:rPr lang="en-US" altLang="zh-TW" sz="2400" i="1" dirty="0"/>
              <a:t>Jake: </a:t>
            </a:r>
            <a:r>
              <a:rPr lang="en-US" altLang="zh-TW" sz="2400" i="1" dirty="0" err="1"/>
              <a:t>Haha</a:t>
            </a:r>
            <a:r>
              <a:rPr lang="en-US" altLang="zh-TW" sz="2400" i="1" dirty="0"/>
              <a:t> so you’re going by yourself? Why?</a:t>
            </a:r>
            <a:endParaRPr lang="zh-TW" altLang="zh-TW" sz="2400" dirty="0"/>
          </a:p>
          <a:p>
            <a:r>
              <a:rPr lang="en-US" altLang="zh-TW" sz="2400" i="1" dirty="0"/>
              <a:t>Sally: For this summer program at NYU</a:t>
            </a:r>
            <a:endParaRPr lang="zh-TW" altLang="zh-TW" sz="2400" dirty="0"/>
          </a:p>
          <a:p>
            <a:r>
              <a:rPr lang="en-US" altLang="zh-TW" sz="2400" i="1" dirty="0"/>
              <a:t>Jake: </a:t>
            </a:r>
            <a:r>
              <a:rPr lang="en-US" altLang="zh-TW" sz="2400" i="1" dirty="0" err="1"/>
              <a:t>Haha</a:t>
            </a:r>
            <a:r>
              <a:rPr lang="en-US" altLang="zh-TW" sz="2400" i="1" dirty="0"/>
              <a:t>. </a:t>
            </a:r>
            <a:r>
              <a:rPr lang="en-US" altLang="zh-TW" sz="2400" i="1" dirty="0">
                <a:solidFill>
                  <a:srgbClr val="FF0000"/>
                </a:solidFill>
              </a:rPr>
              <a:t>Slash</a:t>
            </a:r>
            <a:r>
              <a:rPr lang="en-US" altLang="zh-TW" sz="2400" i="1" dirty="0"/>
              <a:t> I’m watching this video with suns player trying to shoot with one eye</a:t>
            </a:r>
            <a:endParaRPr lang="zh-TW" altLang="zh-TW" sz="2400" dirty="0"/>
          </a:p>
        </p:txBody>
      </p:sp>
    </p:spTree>
    <p:extLst>
      <p:ext uri="{BB962C8B-B14F-4D97-AF65-F5344CB8AC3E}">
        <p14:creationId xmlns:p14="http://schemas.microsoft.com/office/powerpoint/2010/main" val="24931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344</Words>
  <Application>Microsoft Office PowerPoint</Application>
  <PresentationFormat>如螢幕大小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Office 佈景主題</vt:lpstr>
      <vt:lpstr>Is Texting Ruining the English Language?</vt:lpstr>
      <vt:lpstr>activity</vt:lpstr>
      <vt:lpstr>How texting developed?</vt:lpstr>
      <vt:lpstr>How texting developed?</vt:lpstr>
      <vt:lpstr>Language and texting</vt:lpstr>
      <vt:lpstr>Language and texting</vt:lpstr>
      <vt:lpstr>Language and texting</vt:lpstr>
      <vt:lpstr>A new form of language</vt:lpstr>
      <vt:lpstr>A new form of language</vt:lpstr>
      <vt:lpstr>A new form of language</vt:lpstr>
      <vt:lpstr>conclusion</vt:lpstr>
      <vt:lpstr>conclusion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Texting Ruining the English Language?</dc:title>
  <dc:creator>eva lin</dc:creator>
  <cp:lastModifiedBy>eva lin</cp:lastModifiedBy>
  <cp:revision>15</cp:revision>
  <dcterms:created xsi:type="dcterms:W3CDTF">2015-06-04T17:40:20Z</dcterms:created>
  <dcterms:modified xsi:type="dcterms:W3CDTF">2015-06-12T01:43:11Z</dcterms:modified>
</cp:coreProperties>
</file>